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2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AB9FC5A-5E6B-7944-BE0A-F7D457928C02}" type="datetimeFigureOut">
              <a:rPr lang="en-US" smtClean="0"/>
              <a:pPr/>
              <a:t>1/11/12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9B759732-E859-2A47-BF65-52DD0A604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Relationship Id="rId3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1758775"/>
            <a:ext cx="5404104" cy="3282696"/>
          </a:xfrm>
        </p:spPr>
        <p:txBody>
          <a:bodyPr/>
          <a:lstStyle/>
          <a:p>
            <a:r>
              <a:rPr lang="en-US" dirty="0" smtClean="0">
                <a:latin typeface="Verdana"/>
                <a:cs typeface="Verdana"/>
              </a:rPr>
              <a:t>Symbols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Verdana"/>
                <a:cs typeface="Verdana"/>
              </a:rPr>
              <a:t>Symbols</a:t>
            </a:r>
            <a:r>
              <a:rPr lang="en-US" dirty="0" smtClean="0"/>
              <a:t> are…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3000" i="1" dirty="0" smtClean="0">
              <a:latin typeface="Verdana"/>
              <a:cs typeface="Verdana"/>
            </a:endParaRPr>
          </a:p>
          <a:p>
            <a:pPr algn="ctr">
              <a:buNone/>
            </a:pPr>
            <a:r>
              <a:rPr lang="en-US" sz="3000" i="1" dirty="0" smtClean="0">
                <a:latin typeface="Verdana"/>
                <a:cs typeface="Verdana"/>
              </a:rPr>
              <a:t>objects</a:t>
            </a:r>
            <a:r>
              <a:rPr lang="en-US" sz="3000" i="1" dirty="0">
                <a:latin typeface="Verdana"/>
                <a:cs typeface="Verdana"/>
              </a:rPr>
              <a:t>, characters, figures, or</a:t>
            </a:r>
            <a:r>
              <a:rPr lang="en-US" sz="3000" i="1" dirty="0" smtClean="0">
                <a:latin typeface="Verdana"/>
                <a:cs typeface="Verdana"/>
              </a:rPr>
              <a:t> </a:t>
            </a:r>
          </a:p>
          <a:p>
            <a:pPr algn="ctr">
              <a:buNone/>
            </a:pPr>
            <a:r>
              <a:rPr lang="en-US" sz="3000" i="1" dirty="0" smtClean="0">
                <a:latin typeface="Verdana"/>
                <a:cs typeface="Verdana"/>
              </a:rPr>
              <a:t>colors </a:t>
            </a:r>
            <a:r>
              <a:rPr lang="en-US" sz="3000" i="1" dirty="0">
                <a:latin typeface="Verdana"/>
                <a:cs typeface="Verdana"/>
              </a:rPr>
              <a:t>used to represent abstract</a:t>
            </a:r>
            <a:r>
              <a:rPr lang="en-US" sz="3000" i="1" dirty="0" smtClean="0">
                <a:latin typeface="Verdana"/>
                <a:cs typeface="Verdana"/>
              </a:rPr>
              <a:t> </a:t>
            </a:r>
          </a:p>
          <a:p>
            <a:pPr algn="ctr">
              <a:buNone/>
            </a:pPr>
            <a:r>
              <a:rPr lang="en-US" sz="3000" i="1" dirty="0" smtClean="0">
                <a:latin typeface="Verdana"/>
                <a:cs typeface="Verdana"/>
              </a:rPr>
              <a:t>ideas </a:t>
            </a:r>
            <a:r>
              <a:rPr lang="en-US" sz="3000" i="1" dirty="0">
                <a:latin typeface="Verdana"/>
                <a:cs typeface="Verdana"/>
              </a:rPr>
              <a:t>or concepts.</a:t>
            </a:r>
            <a:endParaRPr lang="en-US" sz="3000" dirty="0">
              <a:latin typeface="Verdana"/>
              <a:cs typeface="Verdana"/>
            </a:endParaRPr>
          </a:p>
          <a:p>
            <a:endParaRPr lang="en-US" sz="3000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latin typeface="Verdana"/>
                <a:cs typeface="Verdana"/>
              </a:rPr>
              <a:t/>
            </a:r>
            <a:br>
              <a:rPr lang="en-US" sz="4000" b="1" dirty="0" smtClean="0">
                <a:latin typeface="Verdana"/>
                <a:cs typeface="Verdana"/>
              </a:rPr>
            </a:br>
            <a:r>
              <a:rPr lang="en-US" sz="4000" b="1" dirty="0" smtClean="0">
                <a:latin typeface="Verdana"/>
                <a:cs typeface="Verdana"/>
              </a:rPr>
              <a:t>A </a:t>
            </a:r>
            <a:r>
              <a:rPr lang="en-US" sz="4000" b="1" dirty="0">
                <a:latin typeface="Verdana"/>
                <a:cs typeface="Verdana"/>
              </a:rPr>
              <a:t>symbol works two ways:</a:t>
            </a:r>
            <a:r>
              <a:rPr lang="en-US" sz="4000" dirty="0">
                <a:latin typeface="Verdana"/>
                <a:cs typeface="Verdana"/>
              </a:rPr>
              <a:t/>
            </a:r>
            <a:br>
              <a:rPr lang="en-US" sz="4000" dirty="0">
                <a:latin typeface="Verdana"/>
                <a:cs typeface="Verdana"/>
              </a:rPr>
            </a:br>
            <a:endParaRPr lang="en-US" sz="4000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sz="3200" dirty="0" smtClean="0">
                <a:latin typeface="Verdana"/>
                <a:cs typeface="Verdana"/>
              </a:rPr>
              <a:t>It </a:t>
            </a:r>
            <a:r>
              <a:rPr lang="en-US" sz="3200" b="1" u="sng" dirty="0" smtClean="0">
                <a:latin typeface="Verdana"/>
                <a:cs typeface="Verdana"/>
              </a:rPr>
              <a:t>is</a:t>
            </a:r>
            <a:r>
              <a:rPr lang="en-US" sz="3200" dirty="0" smtClean="0">
                <a:latin typeface="Verdana"/>
                <a:cs typeface="Verdana"/>
              </a:rPr>
              <a:t> something </a:t>
            </a:r>
          </a:p>
          <a:p>
            <a:pPr algn="ctr">
              <a:buNone/>
            </a:pPr>
            <a:r>
              <a:rPr lang="en-US" sz="3200" dirty="0" smtClean="0">
                <a:latin typeface="Verdana"/>
                <a:cs typeface="Verdana"/>
              </a:rPr>
              <a:t>itself</a:t>
            </a:r>
          </a:p>
          <a:p>
            <a:pPr algn="ctr">
              <a:buNone/>
            </a:pPr>
            <a:r>
              <a:rPr lang="en-US" sz="3200" b="1" dirty="0" smtClean="0">
                <a:latin typeface="Verdana"/>
                <a:cs typeface="Verdana"/>
              </a:rPr>
              <a:t>AND</a:t>
            </a:r>
          </a:p>
          <a:p>
            <a:pPr algn="ctr"/>
            <a:r>
              <a:rPr lang="en-US" sz="3000" dirty="0" smtClean="0">
                <a:latin typeface="Verdana"/>
                <a:cs typeface="Verdana"/>
              </a:rPr>
              <a:t>It </a:t>
            </a:r>
            <a:r>
              <a:rPr lang="en-US" sz="3000" b="1" u="sng" dirty="0" smtClean="0">
                <a:latin typeface="Verdana"/>
                <a:cs typeface="Verdana"/>
              </a:rPr>
              <a:t>suggests </a:t>
            </a:r>
          </a:p>
          <a:p>
            <a:pPr algn="ctr">
              <a:buNone/>
            </a:pPr>
            <a:r>
              <a:rPr lang="en-US" sz="3000" dirty="0" smtClean="0">
                <a:latin typeface="Verdana"/>
                <a:cs typeface="Verdana"/>
              </a:rPr>
              <a:t>something</a:t>
            </a:r>
          </a:p>
          <a:p>
            <a:pPr algn="ctr">
              <a:buNone/>
            </a:pPr>
            <a:r>
              <a:rPr lang="en-US" sz="3000" dirty="0" smtClean="0">
                <a:latin typeface="Verdana"/>
                <a:cs typeface="Verdana"/>
              </a:rPr>
              <a:t>deeper</a:t>
            </a:r>
            <a:endParaRPr lang="en-US" sz="3000" dirty="0">
              <a:latin typeface="Verdana"/>
              <a:cs typeface="Verdana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5000" dirty="0" smtClean="0">
                <a:latin typeface="Verdana"/>
                <a:cs typeface="Verdana"/>
              </a:rPr>
              <a:t>LOVE</a:t>
            </a:r>
            <a:endParaRPr lang="en-US" sz="5000" dirty="0">
              <a:latin typeface="Verdana"/>
              <a:cs typeface="Verdana"/>
            </a:endParaRPr>
          </a:p>
        </p:txBody>
      </p:sp>
      <p:sp>
        <p:nvSpPr>
          <p:cNvPr id="7" name="Heart 6"/>
          <p:cNvSpPr/>
          <p:nvPr/>
        </p:nvSpPr>
        <p:spPr>
          <a:xfrm>
            <a:off x="6155026" y="2683193"/>
            <a:ext cx="822960" cy="822960"/>
          </a:xfrm>
          <a:prstGeom prst="hear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10" name="Straight Arrow Connector 9"/>
          <p:cNvCxnSpPr/>
          <p:nvPr/>
        </p:nvCxnSpPr>
        <p:spPr>
          <a:xfrm>
            <a:off x="3248486" y="3094673"/>
            <a:ext cx="214937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103351" y="5178614"/>
            <a:ext cx="129450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80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4000"/>
                            </p:stCondLst>
                            <p:childTnLst>
                              <p:par>
                                <p:cTn id="5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6000"/>
                            </p:stCondLst>
                            <p:childTnLst>
                              <p:par>
                                <p:cTn id="54" presetID="35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2604980"/>
          </a:xfrm>
        </p:spPr>
        <p:txBody>
          <a:bodyPr/>
          <a:lstStyle/>
          <a:p>
            <a:r>
              <a:rPr lang="en-US" sz="3500" i="1" dirty="0" smtClean="0">
                <a:latin typeface="Verdana"/>
                <a:cs typeface="Verdana"/>
              </a:rPr>
              <a:t>Symbols associate two things, but their meaning is both…</a:t>
            </a:r>
            <a:br>
              <a:rPr lang="en-US" sz="3500" i="1" dirty="0" smtClean="0">
                <a:latin typeface="Verdana"/>
                <a:cs typeface="Verdana"/>
              </a:rPr>
            </a:b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946" y="1747838"/>
            <a:ext cx="8426524" cy="430333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en-US" b="1" dirty="0" smtClean="0">
              <a:latin typeface="Verdana"/>
              <a:cs typeface="Verdana"/>
            </a:endParaRPr>
          </a:p>
          <a:p>
            <a:pPr>
              <a:buNone/>
            </a:pPr>
            <a:endParaRPr lang="en-US" b="1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sz="4286" b="1" dirty="0" smtClean="0">
                <a:latin typeface="Verdana"/>
                <a:cs typeface="Verdana"/>
              </a:rPr>
              <a:t>LITERAL              and        FIGURATIVE</a:t>
            </a:r>
            <a:endParaRPr lang="en-US" sz="4286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sz="3529" i="1" dirty="0" smtClean="0">
                <a:latin typeface="Verdana"/>
                <a:cs typeface="Verdana"/>
              </a:rPr>
              <a:t>(ACTUAL, 				             (POETIC, </a:t>
            </a:r>
          </a:p>
          <a:p>
            <a:pPr>
              <a:buNone/>
            </a:pPr>
            <a:r>
              <a:rPr lang="en-US" sz="3529" i="1" dirty="0" smtClean="0">
                <a:latin typeface="Verdana"/>
                <a:cs typeface="Verdana"/>
              </a:rPr>
              <a:t>GENUINE,			              REPRESENTATIVE,</a:t>
            </a:r>
          </a:p>
          <a:p>
            <a:pPr>
              <a:buNone/>
            </a:pPr>
            <a:r>
              <a:rPr lang="en-US" sz="3529" i="1" dirty="0" smtClean="0">
                <a:latin typeface="Verdana"/>
                <a:cs typeface="Verdana"/>
              </a:rPr>
              <a:t>REAL, 				          DESCRIPTIVE,</a:t>
            </a:r>
          </a:p>
          <a:p>
            <a:pPr>
              <a:buNone/>
            </a:pPr>
            <a:r>
              <a:rPr lang="en-US" sz="3529" i="1" dirty="0" smtClean="0">
                <a:latin typeface="Verdana"/>
                <a:cs typeface="Verdana"/>
              </a:rPr>
              <a:t>CONCRETE)	</a:t>
            </a:r>
            <a:r>
              <a:rPr lang="en-US" sz="3529" i="1" dirty="0">
                <a:latin typeface="Verdana"/>
                <a:cs typeface="Verdana"/>
              </a:rPr>
              <a:t>        </a:t>
            </a:r>
            <a:r>
              <a:rPr lang="en-US" sz="3529" i="1" dirty="0" smtClean="0">
                <a:latin typeface="Verdana"/>
                <a:cs typeface="Verdana"/>
              </a:rPr>
              <a:t>		             ABSTRACT</a:t>
            </a:r>
          </a:p>
          <a:p>
            <a:pPr>
              <a:buNone/>
            </a:pPr>
            <a:r>
              <a:rPr lang="en-US" sz="3529" i="1" dirty="0" smtClean="0">
                <a:latin typeface="Verdana"/>
                <a:cs typeface="Verdana"/>
              </a:rPr>
              <a:t>	</a:t>
            </a:r>
            <a:r>
              <a:rPr lang="en-US" sz="3529" i="1" dirty="0">
                <a:latin typeface="Verdana"/>
                <a:cs typeface="Verdana"/>
              </a:rPr>
              <a:t>				</a:t>
            </a:r>
            <a:r>
              <a:rPr lang="en-US" sz="3529" i="1" dirty="0" smtClean="0">
                <a:latin typeface="Verdana"/>
                <a:cs typeface="Verdana"/>
              </a:rPr>
              <a:t>	           DESCRIPTIVE)</a:t>
            </a:r>
            <a:endParaRPr lang="en-US" sz="3529" i="1" dirty="0">
              <a:latin typeface="Verdana"/>
              <a:cs typeface="Verdana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10800000" flipV="1">
            <a:off x="2637869" y="2149613"/>
            <a:ext cx="1050263" cy="6839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 flipH="1">
            <a:off x="5263486" y="2210712"/>
            <a:ext cx="683968" cy="5617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u="sng" dirty="0" smtClean="0"/>
              <a:t>EXAMPLE</a:t>
            </a:r>
            <a:r>
              <a:rPr lang="en-US" i="1" u="sng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3243" dirty="0" smtClean="0">
                <a:latin typeface="Verdana"/>
                <a:cs typeface="Verdana"/>
              </a:rPr>
              <a:t>a symbol could be these </a:t>
            </a:r>
            <a:r>
              <a:rPr lang="en-US" sz="3243" b="1" u="sng" dirty="0" smtClean="0">
                <a:latin typeface="Verdana"/>
                <a:cs typeface="Verdana"/>
              </a:rPr>
              <a:t>GLASSES</a:t>
            </a:r>
            <a:r>
              <a:rPr lang="en-US" sz="3243" dirty="0" smtClean="0">
                <a:latin typeface="Verdana"/>
                <a:cs typeface="Verdana"/>
              </a:rPr>
              <a:t> </a:t>
            </a:r>
            <a:r>
              <a:rPr lang="en-US" sz="3243" i="1" dirty="0" smtClean="0">
                <a:latin typeface="Verdana"/>
                <a:cs typeface="Verdana"/>
              </a:rPr>
              <a:t>(literally)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000" dirty="0" smtClean="0">
                <a:latin typeface="Verdana"/>
                <a:cs typeface="Verdana"/>
              </a:rPr>
              <a:t>which might represent </a:t>
            </a:r>
            <a:r>
              <a:rPr lang="en-US" sz="3000" b="1" u="sng" dirty="0" smtClean="0">
                <a:latin typeface="Verdana"/>
                <a:cs typeface="Verdana"/>
              </a:rPr>
              <a:t>an idea</a:t>
            </a:r>
            <a:r>
              <a:rPr lang="en-US" sz="3000" dirty="0" smtClean="0">
                <a:latin typeface="Verdana"/>
                <a:cs typeface="Verdana"/>
              </a:rPr>
              <a:t> or </a:t>
            </a:r>
          </a:p>
          <a:p>
            <a:pPr algn="ctr">
              <a:buNone/>
            </a:pPr>
            <a:r>
              <a:rPr lang="en-US" sz="3000" b="1" u="sng" dirty="0" smtClean="0">
                <a:latin typeface="Verdana"/>
                <a:cs typeface="Verdana"/>
              </a:rPr>
              <a:t>enlightenment</a:t>
            </a:r>
            <a:r>
              <a:rPr lang="en-US" sz="3000" dirty="0" smtClean="0">
                <a:latin typeface="Verdana"/>
                <a:cs typeface="Verdana"/>
              </a:rPr>
              <a:t> or </a:t>
            </a:r>
            <a:r>
              <a:rPr lang="en-US" sz="3000" b="1" u="sng" dirty="0" smtClean="0">
                <a:latin typeface="Verdana"/>
                <a:cs typeface="Verdana"/>
              </a:rPr>
              <a:t>wisdom</a:t>
            </a:r>
            <a:r>
              <a:rPr lang="en-US" sz="3000" dirty="0" smtClean="0">
                <a:latin typeface="Verdana"/>
                <a:cs typeface="Verdana"/>
              </a:rPr>
              <a:t> </a:t>
            </a:r>
          </a:p>
          <a:p>
            <a:pPr algn="ctr">
              <a:buNone/>
            </a:pPr>
            <a:r>
              <a:rPr lang="en-US" sz="3000" i="1" dirty="0" smtClean="0">
                <a:latin typeface="Verdana"/>
                <a:cs typeface="Verdana"/>
              </a:rPr>
              <a:t>(figuratively)</a:t>
            </a:r>
            <a:r>
              <a:rPr lang="en-US" sz="3000" dirty="0" smtClean="0">
                <a:latin typeface="Verdana"/>
                <a:cs typeface="Verdana"/>
              </a:rPr>
              <a:t>. </a:t>
            </a:r>
            <a:endParaRPr lang="en-US" sz="3000" i="1" dirty="0" smtClean="0">
              <a:latin typeface="Verdana"/>
              <a:cs typeface="Verdana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096" y="2586519"/>
            <a:ext cx="4260725" cy="3464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symbols…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243" dirty="0" smtClean="0">
                <a:latin typeface="Verdana"/>
                <a:cs typeface="Verdana"/>
              </a:rPr>
              <a:t>…have </a:t>
            </a:r>
            <a:r>
              <a:rPr lang="en-US" sz="3243" dirty="0">
                <a:latin typeface="Verdana"/>
                <a:cs typeface="Verdana"/>
              </a:rPr>
              <a:t>widespread, commonly</a:t>
            </a:r>
            <a:r>
              <a:rPr lang="en-US" sz="3243" dirty="0" smtClean="0">
                <a:latin typeface="Verdana"/>
                <a:cs typeface="Verdana"/>
              </a:rPr>
              <a:t> </a:t>
            </a:r>
          </a:p>
          <a:p>
            <a:pPr algn="ctr">
              <a:buNone/>
            </a:pPr>
            <a:r>
              <a:rPr lang="en-US" sz="3243" dirty="0" smtClean="0">
                <a:latin typeface="Verdana"/>
                <a:cs typeface="Verdana"/>
              </a:rPr>
              <a:t>accepted values or meanings that most </a:t>
            </a:r>
          </a:p>
          <a:p>
            <a:pPr algn="ctr">
              <a:buNone/>
            </a:pPr>
            <a:r>
              <a:rPr lang="en-US" sz="3243" dirty="0" smtClean="0">
                <a:latin typeface="Verdana"/>
                <a:cs typeface="Verdana"/>
              </a:rPr>
              <a:t>readers </a:t>
            </a:r>
            <a:r>
              <a:rPr lang="en-US" sz="3243" dirty="0">
                <a:latin typeface="Verdana"/>
                <a:cs typeface="Verdana"/>
              </a:rPr>
              <a:t>should</a:t>
            </a:r>
            <a:r>
              <a:rPr lang="en-US" sz="3243" dirty="0" smtClean="0">
                <a:latin typeface="Verdana"/>
                <a:cs typeface="Verdana"/>
              </a:rPr>
              <a:t> </a:t>
            </a:r>
          </a:p>
          <a:p>
            <a:pPr algn="ctr">
              <a:buNone/>
            </a:pPr>
            <a:r>
              <a:rPr lang="en-US" sz="3243" dirty="0" smtClean="0">
                <a:latin typeface="Verdana"/>
                <a:cs typeface="Verdana"/>
              </a:rPr>
              <a:t>recognize</a:t>
            </a:r>
            <a:r>
              <a:rPr lang="en-US" sz="3243" dirty="0">
                <a:latin typeface="Verdana"/>
                <a:cs typeface="Verdana"/>
              </a:rPr>
              <a:t>…these are called</a:t>
            </a:r>
            <a:r>
              <a:rPr lang="en-US" sz="3243" dirty="0" smtClean="0">
                <a:latin typeface="Verdana"/>
                <a:cs typeface="Verdana"/>
              </a:rPr>
              <a:t> </a:t>
            </a:r>
          </a:p>
          <a:p>
            <a:pPr algn="ctr">
              <a:buNone/>
            </a:pPr>
            <a:r>
              <a:rPr lang="en-US" sz="3243" b="1" u="sng" dirty="0" smtClean="0">
                <a:latin typeface="Verdana"/>
                <a:cs typeface="Verdana"/>
              </a:rPr>
              <a:t>conventional symbols</a:t>
            </a:r>
            <a:r>
              <a:rPr lang="en-US" sz="3243" dirty="0">
                <a:latin typeface="Verdana"/>
                <a:cs typeface="Verdana"/>
                <a:sym typeface="Wingdings"/>
              </a:rPr>
              <a:t>.</a:t>
            </a:r>
            <a:endParaRPr lang="en-US" sz="3243" dirty="0" smtClean="0">
              <a:latin typeface="Verdana"/>
              <a:cs typeface="Verdana"/>
            </a:endParaRP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Verdana"/>
                <a:cs typeface="Verdana"/>
              </a:rPr>
              <a:t/>
            </a:r>
            <a:br>
              <a:rPr lang="en-US" dirty="0" smtClean="0">
                <a:latin typeface="Verdana"/>
                <a:cs typeface="Verdana"/>
              </a:rPr>
            </a:br>
            <a:r>
              <a:rPr lang="en-US" dirty="0" smtClean="0">
                <a:latin typeface="Verdana"/>
                <a:cs typeface="Verdana"/>
              </a:rPr>
              <a:t>For Example…</a:t>
            </a:r>
            <a:br>
              <a:rPr lang="en-US" dirty="0" smtClean="0">
                <a:latin typeface="Verdana"/>
                <a:cs typeface="Verdana"/>
              </a:rPr>
            </a:br>
            <a:endParaRPr lang="en-US" dirty="0">
              <a:latin typeface="Verdana"/>
              <a:cs typeface="Verdan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Ravens signify death.</a:t>
            </a:r>
          </a:p>
          <a:p>
            <a:pPr>
              <a:buNone/>
            </a:pPr>
            <a:endParaRPr lang="en-US" sz="3000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3000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sz="3000" dirty="0" smtClean="0">
                <a:latin typeface="Verdana"/>
                <a:cs typeface="Verdana"/>
              </a:rPr>
              <a:t>Water is associated with new life.</a:t>
            </a:r>
          </a:p>
          <a:p>
            <a:endParaRPr lang="en-US" sz="3000" dirty="0">
              <a:latin typeface="Verdana"/>
              <a:cs typeface="Verdana"/>
            </a:endParaRPr>
          </a:p>
        </p:txBody>
      </p:sp>
      <p:pic>
        <p:nvPicPr>
          <p:cNvPr id="4" name="Picture 3" descr="raven-info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8833" y="1371600"/>
            <a:ext cx="2975065" cy="2409803"/>
          </a:xfrm>
          <a:prstGeom prst="rect">
            <a:avLst/>
          </a:prstGeom>
        </p:spPr>
      </p:pic>
      <p:pic>
        <p:nvPicPr>
          <p:cNvPr id="5" name="Picture 4" descr="wa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50" y="4714492"/>
            <a:ext cx="8572500" cy="2143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Try coming up with some conventional symbols of your own!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000" b="1" dirty="0" smtClean="0">
              <a:latin typeface="Verdana"/>
              <a:cs typeface="Verdana"/>
            </a:endParaRPr>
          </a:p>
          <a:p>
            <a:endParaRPr lang="en-US" sz="3000" b="1" dirty="0" smtClean="0">
              <a:latin typeface="Verdana"/>
              <a:cs typeface="Verdana"/>
            </a:endParaRPr>
          </a:p>
          <a:p>
            <a:pPr>
              <a:buNone/>
            </a:pPr>
            <a:endParaRPr lang="en-US" sz="3000" b="1" dirty="0" smtClean="0">
              <a:latin typeface="Verdana"/>
              <a:cs typeface="Verdana"/>
            </a:endParaRPr>
          </a:p>
          <a:p>
            <a:pPr>
              <a:buNone/>
            </a:pPr>
            <a:r>
              <a:rPr lang="en-US" sz="3000" b="1" u="sng" dirty="0" smtClean="0">
                <a:latin typeface="Verdana"/>
                <a:cs typeface="Verdana"/>
              </a:rPr>
              <a:t>LITERAL	   		      FIGURATIVE</a:t>
            </a:r>
            <a:endParaRPr lang="en-US" sz="3000" b="1" u="sng" dirty="0">
              <a:latin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63</TotalTime>
  <Words>182</Words>
  <Application>Microsoft Macintosh PowerPoint</Application>
  <PresentationFormat>On-screen Show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Studio</vt:lpstr>
      <vt:lpstr>Symbols</vt:lpstr>
      <vt:lpstr>Symbols are…</vt:lpstr>
      <vt:lpstr> A symbol works two ways: </vt:lpstr>
      <vt:lpstr>Symbols associate two things, but their meaning is both… </vt:lpstr>
      <vt:lpstr>EXAMPLE </vt:lpstr>
      <vt:lpstr>Some symbols…</vt:lpstr>
      <vt:lpstr> For Example… </vt:lpstr>
      <vt:lpstr>  Try coming up with some conventional symbols of your own!</vt:lpstr>
    </vt:vector>
  </TitlesOfParts>
  <Company>bps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Symbols</dc:title>
  <dc:creator>Teacher</dc:creator>
  <cp:lastModifiedBy>Teacher</cp:lastModifiedBy>
  <cp:revision>6</cp:revision>
  <dcterms:created xsi:type="dcterms:W3CDTF">2012-01-11T14:03:01Z</dcterms:created>
  <dcterms:modified xsi:type="dcterms:W3CDTF">2012-01-11T14:03:41Z</dcterms:modified>
</cp:coreProperties>
</file>